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IBM Plex Sans"/>
      <p:regular r:id="rId28"/>
      <p:bold r:id="rId29"/>
      <p:italic r:id="rId30"/>
      <p:boldItalic r:id="rId31"/>
    </p:embeddedFont>
    <p:embeddedFont>
      <p:font typeface="IBM Plex Sans Light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Inter"/>
      <p:regular r:id="rId44"/>
      <p:bold r:id="rId45"/>
    </p:embeddedFont>
    <p:embeddedFont>
      <p:font typeface="Inter ExtraBold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827DE6-BC26-42FE-BEF9-B8DC3B9156DE}">
  <a:tblStyle styleId="{17827DE6-BC26-42FE-BEF9-B8DC3B9156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44" Type="http://schemas.openxmlformats.org/officeDocument/2006/relationships/font" Target="fonts/Inter-regular.fntdata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46" Type="http://schemas.openxmlformats.org/officeDocument/2006/relationships/font" Target="fonts/InterExtraBold-bold.fntdata"/><Relationship Id="rId23" Type="http://schemas.openxmlformats.org/officeDocument/2006/relationships/slide" Target="slides/slide17.xml"/><Relationship Id="rId45" Type="http://schemas.openxmlformats.org/officeDocument/2006/relationships/font" Target="fonts/Int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BMPlexSans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-boldItalic.fntdata"/><Relationship Id="rId30" Type="http://schemas.openxmlformats.org/officeDocument/2006/relationships/font" Target="fonts/IBMPlexSans-italic.fntdata"/><Relationship Id="rId11" Type="http://schemas.openxmlformats.org/officeDocument/2006/relationships/slide" Target="slides/slide5.xml"/><Relationship Id="rId33" Type="http://schemas.openxmlformats.org/officeDocument/2006/relationships/font" Target="fonts/IBMPlexSansLight-bold.fntdata"/><Relationship Id="rId10" Type="http://schemas.openxmlformats.org/officeDocument/2006/relationships/slide" Target="slides/slide4.xml"/><Relationship Id="rId32" Type="http://schemas.openxmlformats.org/officeDocument/2006/relationships/font" Target="fonts/IBMPlexSansLight-regular.fntdata"/><Relationship Id="rId13" Type="http://schemas.openxmlformats.org/officeDocument/2006/relationships/slide" Target="slides/slide7.xml"/><Relationship Id="rId35" Type="http://schemas.openxmlformats.org/officeDocument/2006/relationships/font" Target="fonts/IBMPlexSans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IBMPlexSansLight-italic.fntdata"/><Relationship Id="rId15" Type="http://schemas.openxmlformats.org/officeDocument/2006/relationships/slide" Target="slides/slide9.xml"/><Relationship Id="rId37" Type="http://schemas.openxmlformats.org/officeDocument/2006/relationships/font" Target="fonts/RobotoMedium-bold.fntdata"/><Relationship Id="rId14" Type="http://schemas.openxmlformats.org/officeDocument/2006/relationships/slide" Target="slides/slide8.xml"/><Relationship Id="rId36" Type="http://schemas.openxmlformats.org/officeDocument/2006/relationships/font" Target="fonts/RobotoMedium-regular.fntdata"/><Relationship Id="rId17" Type="http://schemas.openxmlformats.org/officeDocument/2006/relationships/slide" Target="slides/slide11.xml"/><Relationship Id="rId39" Type="http://schemas.openxmlformats.org/officeDocument/2006/relationships/font" Target="fonts/Roboto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93eff69a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893eff69a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495f6b9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495f6b9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893eff69a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893eff69a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495f6b92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495f6b92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893eff69a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893eff69a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93eff69a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93eff69a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495f6b92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495f6b92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93eff69a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93eff69a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893eff69a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893eff69a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93eff69a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893eff69a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495f6b92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495f6b92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495f6b92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495f6b92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495f6b92f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495f6b92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93eff69a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893eff69a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93eff69a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893eff69a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495f6b9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495f6b9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495f6b92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495f6b92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495f6b92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495f6b92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93eff69a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93eff69a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495f6b92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495f6b92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44A9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744575"/>
            <a:ext cx="5480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"/>
              <a:buNone/>
              <a:defRPr b="1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E9"/>
              </a:buClr>
              <a:buSzPts val="2800"/>
              <a:buNone/>
              <a:defRPr sz="2800">
                <a:solidFill>
                  <a:srgbClr val="FFD9E9"/>
                </a:solidFill>
                <a:highlight>
                  <a:srgbClr val="F44A9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4527" y="594250"/>
            <a:ext cx="2088571" cy="395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7552" cy="519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81F84"/>
              </a:buClr>
              <a:buSzPts val="2800"/>
              <a:buNone/>
              <a:defRPr b="1">
                <a:solidFill>
                  <a:srgbClr val="481F8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81F84"/>
              </a:buClr>
              <a:buSzPts val="2800"/>
              <a:buNone/>
              <a:defRPr b="1">
                <a:solidFill>
                  <a:srgbClr val="481F8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81F84"/>
              </a:buClr>
              <a:buSzPts val="2400"/>
              <a:buNone/>
              <a:defRPr b="1" sz="2400">
                <a:solidFill>
                  <a:srgbClr val="481F8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81F84"/>
              </a:buClr>
              <a:buSzPts val="4800"/>
              <a:buNone/>
              <a:defRPr b="1" sz="4800">
                <a:solidFill>
                  <a:srgbClr val="481F8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bg>
      <p:bgPr>
        <a:solidFill>
          <a:srgbClr val="481F84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714" y="170700"/>
            <a:ext cx="867302" cy="8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 1">
  <p:cSld name="MAIN_POINT_1_1_1">
    <p:bg>
      <p:bgPr>
        <a:solidFill>
          <a:srgbClr val="481F8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hasCustomPrompt="1" type="title"/>
          </p:nvPr>
        </p:nvSpPr>
        <p:spPr>
          <a:xfrm>
            <a:off x="311700" y="1523600"/>
            <a:ext cx="3662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81F84"/>
              </a:buClr>
              <a:buSzPts val="12000"/>
              <a:buNone/>
              <a:defRPr b="1" sz="12000">
                <a:solidFill>
                  <a:srgbClr val="481F8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F44A9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265000" y="1476900"/>
            <a:ext cx="5480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"/>
              <a:buNone/>
              <a:defRPr b="1" sz="5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65000" y="3529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E9"/>
              </a:buClr>
              <a:buSzPts val="2800"/>
              <a:buNone/>
              <a:defRPr sz="2800">
                <a:solidFill>
                  <a:srgbClr val="FFD9E9"/>
                </a:solidFill>
                <a:highlight>
                  <a:srgbClr val="F44A9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1425" y="158775"/>
            <a:ext cx="4079273" cy="407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rgbClr val="F44A9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272100" y="280200"/>
            <a:ext cx="8599800" cy="12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0774" y="1686650"/>
            <a:ext cx="6882452" cy="35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81F84"/>
              </a:buClr>
              <a:buSzPts val="3600"/>
              <a:buNone/>
              <a:defRPr b="1" sz="3600">
                <a:solidFill>
                  <a:srgbClr val="481F8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/>
        </p:nvSpPr>
        <p:spPr>
          <a:xfrm>
            <a:off x="3731050" y="1604688"/>
            <a:ext cx="55935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6400">
                <a:solidFill>
                  <a:srgbClr val="481F84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Section Heading</a:t>
            </a:r>
            <a:endParaRPr b="1" sz="6400">
              <a:solidFill>
                <a:srgbClr val="481F8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9351" y="548175"/>
            <a:ext cx="2803524" cy="392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 1">
  <p:cSld name="SECTION_HEADER_2_1">
    <p:bg>
      <p:bgPr>
        <a:solidFill>
          <a:srgbClr val="481F84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/>
          <p:nvPr/>
        </p:nvSpPr>
        <p:spPr>
          <a:xfrm>
            <a:off x="3731050" y="1604688"/>
            <a:ext cx="55935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6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Section Heading</a:t>
            </a:r>
            <a:endParaRPr b="1" sz="6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9351" y="548175"/>
            <a:ext cx="2803524" cy="392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714" y="170700"/>
            <a:ext cx="867302" cy="8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481F84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61426" y="-3649500"/>
            <a:ext cx="9021151" cy="12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714" y="170700"/>
            <a:ext cx="867302" cy="8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81F84"/>
              </a:buClr>
              <a:buSzPts val="2800"/>
              <a:buNone/>
              <a:defRPr b="1">
                <a:solidFill>
                  <a:srgbClr val="481F8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rgbClr val="481F8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D9E9"/>
              </a:buClr>
              <a:buSzPts val="1800"/>
              <a:buChar char="●"/>
              <a:defRPr>
                <a:solidFill>
                  <a:srgbClr val="FFD9E9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D9E9"/>
              </a:buClr>
              <a:buSzPts val="1400"/>
              <a:buChar char="○"/>
              <a:defRPr>
                <a:solidFill>
                  <a:srgbClr val="FFD9E9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D9E9"/>
              </a:buClr>
              <a:buSzPts val="1400"/>
              <a:buChar char="■"/>
              <a:defRPr>
                <a:solidFill>
                  <a:srgbClr val="FFD9E9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D9E9"/>
              </a:buClr>
              <a:buSzPts val="1400"/>
              <a:buChar char="●"/>
              <a:defRPr>
                <a:solidFill>
                  <a:srgbClr val="FFD9E9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D9E9"/>
              </a:buClr>
              <a:buSzPts val="1400"/>
              <a:buChar char="○"/>
              <a:defRPr>
                <a:solidFill>
                  <a:srgbClr val="FFD9E9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D9E9"/>
              </a:buClr>
              <a:buSzPts val="1400"/>
              <a:buChar char="■"/>
              <a:defRPr>
                <a:solidFill>
                  <a:srgbClr val="FFD9E9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D9E9"/>
              </a:buClr>
              <a:buSzPts val="1400"/>
              <a:buChar char="●"/>
              <a:defRPr>
                <a:solidFill>
                  <a:srgbClr val="FFD9E9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D9E9"/>
              </a:buClr>
              <a:buSzPts val="1400"/>
              <a:buChar char="○"/>
              <a:defRPr>
                <a:solidFill>
                  <a:srgbClr val="FFD9E9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D9E9"/>
              </a:buClr>
              <a:buSzPts val="1400"/>
              <a:buChar char="■"/>
              <a:defRPr>
                <a:solidFill>
                  <a:srgbClr val="FFD9E9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7714" y="170700"/>
            <a:ext cx="867302" cy="8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●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●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●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391050" y="37375"/>
            <a:ext cx="9120251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substrate.io/tutorials/work-with-pallets/use-macros-in-a-custom-pallet/" TargetMode="External"/><Relationship Id="rId4" Type="http://schemas.openxmlformats.org/officeDocument/2006/relationships/hyperlink" Target="https://docs.substrate.io/tutorials/work-with-pallets/use-macros-in-a-custom-pallet/" TargetMode="External"/><Relationship Id="rId5" Type="http://schemas.openxmlformats.org/officeDocument/2006/relationships/hyperlink" Target="https://docs.substrate.io/tutorials/work-with-pallets/use-macros-in-a-custom-palle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t.li/pba_ethdenver23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00" y="108000"/>
            <a:ext cx="857979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Substrate provide?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290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Components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Wasm Executor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Transaction Pool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JSON-RPC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Consensus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Telemetry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more!</a:t>
            </a:r>
            <a:endParaRPr/>
          </a:p>
        </p:txBody>
      </p:sp>
      <p:sp>
        <p:nvSpPr>
          <p:cNvPr id="176" name="Google Shape;17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035" y="1152475"/>
            <a:ext cx="4572001" cy="370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Runtime?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369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runtime is the </a:t>
            </a:r>
            <a:r>
              <a:rPr lang="en" sz="2400">
                <a:solidFill>
                  <a:srgbClr val="FF1864"/>
                </a:solidFill>
              </a:rPr>
              <a:t>block execution logic</a:t>
            </a:r>
            <a:r>
              <a:rPr lang="en" sz="2400"/>
              <a:t> of the blockchain, a.k.a. </a:t>
            </a:r>
            <a:r>
              <a:rPr lang="en" sz="2400"/>
              <a:t>t</a:t>
            </a:r>
            <a:r>
              <a:rPr lang="en" sz="2400"/>
              <a:t>he</a:t>
            </a:r>
            <a:r>
              <a:rPr lang="en" sz="2400"/>
              <a:t> </a:t>
            </a:r>
            <a:r>
              <a:rPr lang="en" sz="2400"/>
              <a:t>State Transition Function.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 is composed of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1864"/>
                </a:solidFill>
              </a:rPr>
              <a:t>FRAME Pallets</a:t>
            </a:r>
            <a:r>
              <a:rPr lang="en" sz="2400"/>
              <a:t>.</a:t>
            </a:r>
            <a:endParaRPr sz="2400"/>
          </a:p>
        </p:txBody>
      </p:sp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/>
          <p:nvPr/>
        </p:nvSpPr>
        <p:spPr>
          <a:xfrm>
            <a:off x="5236350" y="282449"/>
            <a:ext cx="2325300" cy="2325300"/>
          </a:xfrm>
          <a:prstGeom prst="ellipse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5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4909191" y="1391804"/>
            <a:ext cx="1550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3030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sudo</a:t>
            </a:r>
            <a:endParaRPr i="0" sz="1200" u="none" cap="none" strike="noStrike">
              <a:solidFill>
                <a:srgbClr val="3030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5635171" y="1389240"/>
            <a:ext cx="1550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303030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grandpa</a:t>
            </a:r>
            <a:endParaRPr i="0" sz="1200" u="none" cap="none" strike="noStrike">
              <a:solidFill>
                <a:srgbClr val="3030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6361151" y="1386676"/>
            <a:ext cx="1550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3030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indices</a:t>
            </a:r>
            <a:endParaRPr i="0" sz="1200" u="none" cap="none" strike="noStrike">
              <a:solidFill>
                <a:srgbClr val="3030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5595725" y="976425"/>
            <a:ext cx="1070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3030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system</a:t>
            </a:r>
            <a:endParaRPr i="0" sz="1200" u="none" cap="none" strike="noStrike">
              <a:solidFill>
                <a:srgbClr val="3030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6666525" y="976575"/>
            <a:ext cx="5193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30303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babe</a:t>
            </a:r>
            <a:endParaRPr i="0" sz="1200" u="none" cap="none" strike="noStrike">
              <a:solidFill>
                <a:srgbClr val="3030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6126107" y="1859288"/>
            <a:ext cx="1550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303030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balances</a:t>
            </a:r>
            <a:endParaRPr i="0" sz="1200" u="none" cap="none" strike="noStrike">
              <a:solidFill>
                <a:srgbClr val="3030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5623674" y="375509"/>
            <a:ext cx="1550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303030"/>
                </a:solidFill>
                <a:latin typeface="Roboto"/>
                <a:ea typeface="Roboto"/>
                <a:cs typeface="Roboto"/>
                <a:sym typeface="Roboto"/>
              </a:rPr>
              <a:t>RUNTIME</a:t>
            </a:r>
            <a:endParaRPr b="1" i="0" sz="1400" u="none" cap="none" strike="noStrike">
              <a:solidFill>
                <a:srgbClr val="3030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95" name="Google Shape;195;p31"/>
          <p:cNvGraphicFramePr/>
          <p:nvPr/>
        </p:nvGraphicFramePr>
        <p:xfrm>
          <a:off x="4094650" y="26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{17827DE6-BC26-42FE-BEF9-B8DC3B9156DE}</a:tableStyleId>
              </a:tblPr>
              <a:tblGrid>
                <a:gridCol w="1152175"/>
                <a:gridCol w="1152175"/>
                <a:gridCol w="1152175"/>
                <a:gridCol w="1152175"/>
              </a:tblGrid>
              <a:tr h="352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Pallets Included with Substrate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</a:tr>
              <a:tr h="30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assets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babe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balances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collective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0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contract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democracy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elections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grandpa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0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indices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grandpa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indices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membership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0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offences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session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staking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sudo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0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system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timestamp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treasury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and more...</a:t>
                      </a:r>
                      <a:endParaRPr sz="10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E186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B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96" name="Google Shape;196;p31"/>
          <p:cNvSpPr txBox="1"/>
          <p:nvPr/>
        </p:nvSpPr>
        <p:spPr>
          <a:xfrm>
            <a:off x="5274263" y="1869571"/>
            <a:ext cx="1550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3030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timestamp</a:t>
            </a:r>
            <a:endParaRPr i="0" sz="1200" u="none" cap="none" strike="noStrike">
              <a:solidFill>
                <a:srgbClr val="3030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4486200" y="1351800"/>
            <a:ext cx="619200" cy="1216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1864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 flipH="1">
            <a:off x="7715650" y="1390950"/>
            <a:ext cx="621900" cy="1216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1864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Wasm?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4641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Wasm is an open executable format / meta-protocol: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Wasm is Sandboxed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Wasm is Fast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Wasm is Compact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Wasm is Well Supported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375" y="1344175"/>
            <a:ext cx="2954124" cy="295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Console Analogy</a:t>
            </a:r>
            <a:endParaRPr/>
          </a:p>
        </p:txBody>
      </p:sp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365" y="1556357"/>
            <a:ext cx="2743200" cy="20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1435" y="1712435"/>
            <a:ext cx="2743201" cy="171863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>
            <p:ph type="title"/>
          </p:nvPr>
        </p:nvSpPr>
        <p:spPr>
          <a:xfrm>
            <a:off x="773625" y="3883600"/>
            <a:ext cx="325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Substrate Client</a:t>
            </a:r>
            <a:endParaRPr/>
          </a:p>
        </p:txBody>
      </p:sp>
      <p:sp>
        <p:nvSpPr>
          <p:cNvPr id="218" name="Google Shape;218;p33"/>
          <p:cNvSpPr txBox="1"/>
          <p:nvPr>
            <p:ph type="title"/>
          </p:nvPr>
        </p:nvSpPr>
        <p:spPr>
          <a:xfrm>
            <a:off x="5115675" y="3883600"/>
            <a:ext cx="325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Wasm Runtime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1" y="699517"/>
            <a:ext cx="5943598" cy="374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980375" y="2325625"/>
            <a:ext cx="5342349" cy="41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1667200" y="44391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On-Chain, Forkless Runtime Upgrade</a:t>
            </a:r>
            <a:endParaRPr/>
          </a:p>
        </p:txBody>
      </p:sp>
      <p:sp>
        <p:nvSpPr>
          <p:cNvPr id="226" name="Google Shape;2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10" y="699513"/>
            <a:ext cx="5943598" cy="374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980375" y="2325625"/>
            <a:ext cx="5342349" cy="41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1667200" y="44391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On-Chain, Forkless Runtime Upgrade</a:t>
            </a:r>
            <a:endParaRPr/>
          </a:p>
        </p:txBody>
      </p:sp>
      <p:sp>
        <p:nvSpPr>
          <p:cNvPr id="235" name="Google Shape;23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Wasm does so much more…</a:t>
            </a:r>
            <a:endParaRPr/>
          </a:p>
        </p:txBody>
      </p:sp>
      <p:sp>
        <p:nvSpPr>
          <p:cNvPr id="242" name="Google Shape;2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03400" y="373185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Polkadot is an All-In-One</a:t>
            </a:r>
            <a:endParaRPr/>
          </a:p>
        </p:txBody>
      </p:sp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50" y="1100573"/>
            <a:ext cx="4572000" cy="2453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4973450" y="1880231"/>
            <a:ext cx="3594300" cy="2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Date / Time: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 02, 2023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16:40 - 17:00 MST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Location: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Stage #BUIDL Palace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National Western $SPORK Castle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4655 Humboldt St Denver CO 80202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4973450" y="1240669"/>
            <a:ext cx="402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lang="en" sz="2400">
                <a:solidFill>
                  <a:srgbClr val="44444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What is Shared Security?</a:t>
            </a:r>
            <a:endParaRPr sz="24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ctrTitle"/>
          </p:nvPr>
        </p:nvSpPr>
        <p:spPr>
          <a:xfrm>
            <a:off x="272100" y="280200"/>
            <a:ext cx="8599800" cy="12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Let’s Buidl…</a:t>
            </a:r>
            <a:endParaRPr sz="7200"/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hlinkClick r:id="rId3"/>
              </a:rPr>
              <a:t>https://docs.substrate.io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hlinkClick r:id="rId4"/>
              </a:rPr>
              <a:t>/tutorials/work-with-pallets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hlinkClick r:id="rId5"/>
              </a:rPr>
              <a:t>/use-macros-in-a-custom-pallet/</a:t>
            </a:r>
            <a:endParaRPr sz="3000"/>
          </a:p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ctrTitle"/>
          </p:nvPr>
        </p:nvSpPr>
        <p:spPr>
          <a:xfrm>
            <a:off x="311700" y="1340200"/>
            <a:ext cx="5480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Substrate, Polkadot,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Upgrades</a:t>
            </a:r>
            <a:endParaRPr/>
          </a:p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>
            <a:off x="311700" y="3429750"/>
            <a:ext cx="85206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w/ Shawn Tabrizi (@shawntabrizi)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Camp #BUIDL 2023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Polkadot Blockchain Academy?</a:t>
            </a:r>
            <a:endParaRPr/>
          </a:p>
        </p:txBody>
      </p: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 rotWithShape="1">
          <a:blip r:embed="rId3">
            <a:alphaModFix/>
          </a:blip>
          <a:srcRect b="0" l="0" r="0" t="26024"/>
          <a:stretch/>
        </p:blipFill>
        <p:spPr>
          <a:xfrm>
            <a:off x="311701" y="3333002"/>
            <a:ext cx="4534175" cy="16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 rotWithShape="1">
          <a:blip r:embed="rId4">
            <a:alphaModFix/>
          </a:blip>
          <a:srcRect b="11658" l="0" r="0" t="12492"/>
          <a:stretch/>
        </p:blipFill>
        <p:spPr>
          <a:xfrm>
            <a:off x="4906501" y="3333002"/>
            <a:ext cx="3239398" cy="16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5">
            <a:alphaModFix/>
          </a:blip>
          <a:srcRect b="30468" l="0" r="0" t="0"/>
          <a:stretch/>
        </p:blipFill>
        <p:spPr>
          <a:xfrm>
            <a:off x="3579576" y="1177577"/>
            <a:ext cx="4566323" cy="211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2" y="1177573"/>
            <a:ext cx="3174902" cy="211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/>
        </p:nvSpPr>
        <p:spPr>
          <a:xfrm>
            <a:off x="3838200" y="4506325"/>
            <a:ext cx="5305800" cy="554100"/>
          </a:xfrm>
          <a:prstGeom prst="rect">
            <a:avLst/>
          </a:prstGeom>
          <a:solidFill>
            <a:srgbClr val="FF186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https://polkadot.network/academy/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Today for UC Berkeley, Summer 2023</a:t>
            </a:r>
            <a:endParaRPr/>
          </a:p>
        </p:txBody>
      </p:sp>
      <p:sp>
        <p:nvSpPr>
          <p:cNvPr id="281" name="Google Shape;28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cohort will happen in Berkeley, California in partnership with the Center for Responsible, Decentralized Intelligence at UC Berkeley, USA from </a:t>
            </a:r>
            <a:r>
              <a:rPr b="1" lang="en">
                <a:solidFill>
                  <a:srgbClr val="FF1864"/>
                </a:solidFill>
              </a:rPr>
              <a:t>July 10th</a:t>
            </a:r>
            <a:r>
              <a:rPr lang="en"/>
              <a:t> until </a:t>
            </a:r>
            <a:r>
              <a:rPr b="1" lang="en">
                <a:solidFill>
                  <a:srgbClr val="FF1864"/>
                </a:solidFill>
              </a:rPr>
              <a:t>August 10th</a:t>
            </a:r>
            <a:r>
              <a:rPr lang="en"/>
              <a:t>, 2023.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https://dot.li/pba_ethdenver23</a:t>
            </a:r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 rotWithShape="1">
          <a:blip r:embed="rId4">
            <a:alphaModFix/>
          </a:blip>
          <a:srcRect b="35393" l="63555" r="6848" t="13311"/>
          <a:stretch/>
        </p:blipFill>
        <p:spPr>
          <a:xfrm>
            <a:off x="5266275" y="1413575"/>
            <a:ext cx="2706000" cy="264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going to cover:</a:t>
            </a:r>
            <a:endParaRPr/>
          </a:p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311700" y="1152475"/>
            <a:ext cx="448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Polkadot?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Substrate?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Forkless Upgrade?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 Custom Blockchain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Sporklessly Upgrade the Blockchain</a:t>
            </a:r>
            <a:endParaRPr/>
          </a:p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2428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going to do:</a:t>
            </a:r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4219150" y="1098113"/>
            <a:ext cx="200400" cy="1201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44A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3"/>
          <p:cNvSpPr txBox="1"/>
          <p:nvPr/>
        </p:nvSpPr>
        <p:spPr>
          <a:xfrm>
            <a:off x="4646975" y="1149575"/>
            <a:ext cx="3157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44A9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will keep this </a:t>
            </a:r>
            <a:r>
              <a:rPr lang="en" sz="1800">
                <a:solidFill>
                  <a:srgbClr val="F44A91"/>
                </a:solidFill>
                <a:latin typeface="IBM Plex Sans"/>
                <a:ea typeface="IBM Plex Sans"/>
                <a:cs typeface="IBM Plex Sans"/>
                <a:sym typeface="IBM Plex Sans"/>
              </a:rPr>
              <a:t>brief</a:t>
            </a:r>
            <a:r>
              <a:rPr lang="en" sz="1800">
                <a:solidFill>
                  <a:srgbClr val="F44A9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but you can always learn more on your own!</a:t>
            </a:r>
            <a:endParaRPr sz="1800">
              <a:solidFill>
                <a:srgbClr val="F44A9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" name="Google Shape;116;p23"/>
          <p:cNvSpPr/>
          <p:nvPr/>
        </p:nvSpPr>
        <p:spPr>
          <a:xfrm>
            <a:off x="1889675" y="1963094"/>
            <a:ext cx="695991" cy="169229"/>
          </a:xfrm>
          <a:custGeom>
            <a:rect b="b" l="l" r="r" t="t"/>
            <a:pathLst>
              <a:path extrusionOk="0" h="10600" w="34992">
                <a:moveTo>
                  <a:pt x="0" y="0"/>
                </a:moveTo>
                <a:cubicBezTo>
                  <a:pt x="12187" y="0"/>
                  <a:pt x="24091" y="5150"/>
                  <a:pt x="34992" y="10600"/>
                </a:cubicBezTo>
              </a:path>
            </a:pathLst>
          </a:custGeom>
          <a:noFill/>
          <a:ln cap="flat" cmpd="sng" w="28575">
            <a:solidFill>
              <a:srgbClr val="F44A9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Google Shape;117;p23"/>
          <p:cNvSpPr/>
          <p:nvPr/>
        </p:nvSpPr>
        <p:spPr>
          <a:xfrm flipH="1">
            <a:off x="1793475" y="1928402"/>
            <a:ext cx="874800" cy="265000"/>
          </a:xfrm>
          <a:custGeom>
            <a:rect b="b" l="l" r="r" t="t"/>
            <a:pathLst>
              <a:path extrusionOk="0" h="10600" w="34992">
                <a:moveTo>
                  <a:pt x="0" y="0"/>
                </a:moveTo>
                <a:cubicBezTo>
                  <a:pt x="12187" y="0"/>
                  <a:pt x="24091" y="5150"/>
                  <a:pt x="34992" y="10600"/>
                </a:cubicBezTo>
              </a:path>
            </a:pathLst>
          </a:custGeom>
          <a:noFill/>
          <a:ln cap="flat" cmpd="sng" w="28575">
            <a:solidFill>
              <a:srgbClr val="F44A9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Google Shape;118;p23"/>
          <p:cNvSpPr txBox="1"/>
          <p:nvPr/>
        </p:nvSpPr>
        <p:spPr>
          <a:xfrm rot="-459249">
            <a:off x="1655791" y="2089994"/>
            <a:ext cx="1450524" cy="461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1864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Sporkless</a:t>
            </a:r>
            <a:endParaRPr>
              <a:solidFill>
                <a:srgbClr val="FF186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703025" y="1893613"/>
            <a:ext cx="5593500" cy="19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6400"/>
              <a:t>What is Polkadot?</a:t>
            </a:r>
            <a:endParaRPr sz="6400"/>
          </a:p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25976" y="538850"/>
            <a:ext cx="2803524" cy="392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5775" y="2694676"/>
            <a:ext cx="637824" cy="6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4086700" y="1152475"/>
            <a:ext cx="474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Polkadot is a network that </a:t>
            </a:r>
            <a:r>
              <a:rPr lang="en" sz="3000">
                <a:solidFill>
                  <a:srgbClr val="FE1864"/>
                </a:solidFill>
              </a:rPr>
              <a:t>connects blockchains</a:t>
            </a:r>
            <a:r>
              <a:rPr lang="en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A vision toward a </a:t>
            </a:r>
            <a:r>
              <a:rPr lang="en" sz="3000">
                <a:solidFill>
                  <a:srgbClr val="FF1864"/>
                </a:solidFill>
              </a:rPr>
              <a:t>multi-chain future</a:t>
            </a:r>
            <a:r>
              <a:rPr lang="en" sz="3000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24" y="841701"/>
            <a:ext cx="3692252" cy="369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Polkadot’s Goals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Polkadot attempts to solve three problems: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AutoNum type="arabicPeriod"/>
            </a:pPr>
            <a:r>
              <a:rPr b="1" lang="en" sz="2400">
                <a:solidFill>
                  <a:srgbClr val="000000"/>
                </a:solidFill>
              </a:rPr>
              <a:t>Interoperability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AutoNum type="arabicPeriod"/>
            </a:pPr>
            <a:r>
              <a:rPr b="1" lang="en" sz="2400">
                <a:solidFill>
                  <a:srgbClr val="000000"/>
                </a:solidFill>
              </a:rPr>
              <a:t>Scalability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AutoNum type="arabicPeriod"/>
            </a:pPr>
            <a:r>
              <a:rPr b="1" lang="en" sz="2400">
                <a:solidFill>
                  <a:srgbClr val="000000"/>
                </a:solidFill>
              </a:rPr>
              <a:t>Shared Security.</a:t>
            </a:r>
            <a:endParaRPr/>
          </a:p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99996">
            <a:off x="4117953" y="1008334"/>
            <a:ext cx="4128868" cy="346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 multi-chain future?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4641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b="1" lang="en" sz="2400">
                <a:solidFill>
                  <a:srgbClr val="000000"/>
                </a:solidFill>
              </a:rPr>
              <a:t>Blockchains</a:t>
            </a:r>
            <a:r>
              <a:rPr lang="en" sz="2400">
                <a:solidFill>
                  <a:srgbClr val="000000"/>
                </a:solidFill>
              </a:rPr>
              <a:t> can help solve trust problems.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b="1" lang="en" sz="2400">
                <a:solidFill>
                  <a:srgbClr val="000000"/>
                </a:solidFill>
              </a:rPr>
              <a:t>Specialization</a:t>
            </a:r>
            <a:r>
              <a:rPr lang="en" sz="2400">
                <a:solidFill>
                  <a:srgbClr val="000000"/>
                </a:solidFill>
              </a:rPr>
              <a:t> can help solve scalability issues.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b="1" lang="en" sz="2400">
                <a:solidFill>
                  <a:srgbClr val="000000"/>
                </a:solidFill>
              </a:rPr>
              <a:t>Interoperability</a:t>
            </a:r>
            <a:r>
              <a:rPr lang="en" sz="2400">
                <a:solidFill>
                  <a:srgbClr val="000000"/>
                </a:solidFill>
              </a:rPr>
              <a:t> can help add real world value.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27"/>
          <p:cNvPicPr preferRelativeResize="0"/>
          <p:nvPr/>
        </p:nvPicPr>
        <p:blipFill rotWithShape="1">
          <a:blip r:embed="rId4">
            <a:alphaModFix/>
          </a:blip>
          <a:srcRect b="47575" l="0" r="0" t="0"/>
          <a:stretch/>
        </p:blipFill>
        <p:spPr>
          <a:xfrm flipH="1" rot="10800000">
            <a:off x="3988725" y="2031674"/>
            <a:ext cx="5155276" cy="311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ctrTitle"/>
          </p:nvPr>
        </p:nvSpPr>
        <p:spPr>
          <a:xfrm>
            <a:off x="265000" y="1476900"/>
            <a:ext cx="5480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Substrate?</a:t>
            </a:r>
            <a:endParaRPr/>
          </a:p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3398650" y="51275"/>
            <a:ext cx="2832300" cy="2107500"/>
          </a:xfrm>
          <a:prstGeom prst="cloudCallout">
            <a:avLst>
              <a:gd fmla="val 64589" name="adj1"/>
              <a:gd fmla="val 27240" name="adj2"/>
            </a:avLst>
          </a:prstGeom>
          <a:solidFill>
            <a:srgbClr val="FFD9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425" y="424800"/>
            <a:ext cx="1328025" cy="1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4415550" y="1152475"/>
            <a:ext cx="44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Substrate is an </a:t>
            </a:r>
            <a:r>
              <a:rPr b="1" lang="en" sz="3000">
                <a:solidFill>
                  <a:srgbClr val="FF1864"/>
                </a:solidFill>
              </a:rPr>
              <a:t>open source</a:t>
            </a:r>
            <a:r>
              <a:rPr lang="en" sz="3000">
                <a:solidFill>
                  <a:schemeClr val="dk1"/>
                </a:solidFill>
              </a:rPr>
              <a:t>, </a:t>
            </a:r>
            <a:r>
              <a:rPr b="1" lang="en" sz="3000">
                <a:solidFill>
                  <a:srgbClr val="FF1864"/>
                </a:solidFill>
              </a:rPr>
              <a:t>modular</a:t>
            </a:r>
            <a:r>
              <a:rPr lang="en" sz="3000">
                <a:solidFill>
                  <a:schemeClr val="dk1"/>
                </a:solidFill>
              </a:rPr>
              <a:t>, </a:t>
            </a:r>
            <a:r>
              <a:rPr lang="en" sz="3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and </a:t>
            </a:r>
            <a:r>
              <a:rPr b="1" lang="en" sz="3000">
                <a:solidFill>
                  <a:srgbClr val="FF1864"/>
                </a:solidFill>
              </a:rPr>
              <a:t>extensible</a:t>
            </a:r>
            <a:r>
              <a:rPr lang="en" sz="3000">
                <a:solidFill>
                  <a:schemeClr val="dk1"/>
                </a:solidFill>
              </a:rPr>
              <a:t> </a:t>
            </a:r>
            <a:r>
              <a:rPr lang="en" sz="3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framework for building blockchains in Rust.</a:t>
            </a:r>
            <a:endParaRPr sz="3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67" name="Google Shape;16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495" y="180825"/>
            <a:ext cx="847729" cy="87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325" y="1276513"/>
            <a:ext cx="2743200" cy="25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